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56" r:id="rId2"/>
    <p:sldId id="356" r:id="rId3"/>
    <p:sldId id="353" r:id="rId4"/>
    <p:sldId id="354" r:id="rId5"/>
    <p:sldId id="376" r:id="rId6"/>
    <p:sldId id="377" r:id="rId7"/>
    <p:sldId id="365" r:id="rId8"/>
    <p:sldId id="361" r:id="rId9"/>
    <p:sldId id="359" r:id="rId10"/>
    <p:sldId id="360" r:id="rId11"/>
    <p:sldId id="375" r:id="rId12"/>
    <p:sldId id="362" r:id="rId13"/>
    <p:sldId id="363" r:id="rId14"/>
    <p:sldId id="364" r:id="rId15"/>
    <p:sldId id="374" r:id="rId16"/>
    <p:sldId id="355" r:id="rId17"/>
    <p:sldId id="340" r:id="rId18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9C509"/>
    <a:srgbClr val="D549B9"/>
    <a:srgbClr val="3C9B00"/>
    <a:srgbClr val="00729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–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708" autoAdjust="0"/>
    <p:restoredTop sz="94660"/>
  </p:normalViewPr>
  <p:slideViewPr>
    <p:cSldViewPr snapToGrid="0">
      <p:cViewPr varScale="1">
        <p:scale>
          <a:sx n="74" d="100"/>
          <a:sy n="74" d="100"/>
        </p:scale>
        <p:origin x="45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5" d="100"/>
          <a:sy n="65" d="100"/>
        </p:scale>
        <p:origin x="3082" y="4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09F75E8-3157-40D1-91A7-89E5ECBAD759}" type="datetimeFigureOut">
              <a:rPr lang="en-GB" smtClean="0"/>
              <a:t>01/12/2020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A2532C-1669-4BC0-B362-1BA5C990DC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167547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EE40C2-6A6C-4E4F-84E4-980A8048143D}" type="datetimeFigureOut">
              <a:rPr lang="en-US" smtClean="0"/>
              <a:t>12/1/2020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253093C-4ED9-3347-B5DF-692BF85329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59634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de-AT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5697034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7382" y="620688"/>
            <a:ext cx="11055349" cy="7921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7051" y="1556793"/>
            <a:ext cx="11055349" cy="4104457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6057011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474B8D-52D4-9145-A026-5493F29CA5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93324"/>
          </a:xfrm>
        </p:spPr>
        <p:txBody>
          <a:bodyPr>
            <a:normAutofit/>
          </a:bodyPr>
          <a:lstStyle>
            <a:lvl1pPr algn="ctr">
              <a:defRPr sz="3600" b="1">
                <a:latin typeface="+mn-lt"/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E22D8E-D96F-9E43-A3DB-BCA8E756431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189972"/>
            <a:ext cx="5181600" cy="5173249"/>
          </a:xfrm>
        </p:spPr>
        <p:txBody>
          <a:bodyPr/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FD8A64F-FAA8-7C45-AC75-C8CB4A386FB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189973"/>
            <a:ext cx="5181600" cy="517324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38222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0654" y="365125"/>
            <a:ext cx="11218126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de-AT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0654" y="1825625"/>
            <a:ext cx="11218126" cy="40510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de-AT" dirty="0"/>
          </a:p>
        </p:txBody>
      </p:sp>
      <p:sp>
        <p:nvSpPr>
          <p:cNvPr id="9" name="Rectangle 8"/>
          <p:cNvSpPr/>
          <p:nvPr userDrawn="1"/>
        </p:nvSpPr>
        <p:spPr>
          <a:xfrm>
            <a:off x="3690257" y="5956075"/>
            <a:ext cx="7240280" cy="6924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1300" b="0" kern="1200" dirty="0">
                <a:solidFill>
                  <a:srgbClr val="3C9B00"/>
                </a:solidFill>
                <a:effectLst/>
                <a:latin typeface="+mn-lt"/>
                <a:ea typeface="+mn-ea"/>
                <a:cs typeface="+mn-cs"/>
              </a:rPr>
              <a:t>Inspiring innovation in language education: changing contexts, evolving competences</a:t>
            </a:r>
            <a:br>
              <a:rPr lang="de-AT" sz="1300" b="0" kern="1200" dirty="0">
                <a:solidFill>
                  <a:srgbClr val="3C9B00"/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fr-FR" sz="1300" b="0" kern="1200" dirty="0">
                <a:solidFill>
                  <a:schemeClr val="accent1">
                    <a:lumMod val="50000"/>
                  </a:schemeClr>
                </a:solidFill>
                <a:effectLst/>
                <a:latin typeface="+mn-lt"/>
                <a:ea typeface="+mn-ea"/>
                <a:cs typeface="+mn-cs"/>
              </a:rPr>
              <a:t>Inspirer l'innovation dans l'éducation aux langues : contextes changeants, compétences en évolution</a:t>
            </a:r>
          </a:p>
          <a:p>
            <a:pPr algn="l"/>
            <a:r>
              <a:rPr lang="fr-FR" sz="13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Innovationsimpulse</a:t>
            </a:r>
            <a:r>
              <a:rPr lang="fr-FR" sz="13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in der </a:t>
            </a:r>
            <a:r>
              <a:rPr lang="fr-FR" sz="13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Sprachenbildung</a:t>
            </a:r>
            <a:r>
              <a:rPr lang="fr-FR" sz="13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: </a:t>
            </a:r>
            <a:r>
              <a:rPr lang="fr-FR" sz="13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Kontexte</a:t>
            </a:r>
            <a:r>
              <a:rPr lang="fr-FR" sz="13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fr-FR" sz="13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und</a:t>
            </a:r>
            <a:r>
              <a:rPr lang="fr-FR" sz="13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fr-FR" sz="13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Kompetenzen</a:t>
            </a:r>
            <a:r>
              <a:rPr lang="fr-FR" sz="13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fr-FR" sz="13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im</a:t>
            </a:r>
            <a:r>
              <a:rPr lang="fr-FR" sz="13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fr-FR" sz="13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Wandel</a:t>
            </a:r>
            <a:endParaRPr lang="de-AT" sz="1300" b="0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0654" y="5966902"/>
            <a:ext cx="1958447" cy="668161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10613570" y="5595129"/>
            <a:ext cx="1095209" cy="11202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03252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3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66701" y="913756"/>
            <a:ext cx="9658597" cy="2390553"/>
          </a:xfrm>
        </p:spPr>
        <p:txBody>
          <a:bodyPr>
            <a:normAutofit fontScale="90000"/>
          </a:bodyPr>
          <a:lstStyle/>
          <a:p>
            <a:r>
              <a:rPr lang="de-AT" dirty="0">
                <a:solidFill>
                  <a:schemeClr val="accent5">
                    <a:lumMod val="50000"/>
                  </a:schemeClr>
                </a:solidFill>
              </a:rPr>
              <a:t>Covid-19 </a:t>
            </a:r>
            <a:r>
              <a:rPr lang="de-AT" dirty="0" err="1">
                <a:solidFill>
                  <a:schemeClr val="accent5">
                    <a:lumMod val="50000"/>
                  </a:schemeClr>
                </a:solidFill>
              </a:rPr>
              <a:t>and</a:t>
            </a:r>
            <a:r>
              <a:rPr lang="de-AT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de-AT" dirty="0" err="1">
                <a:solidFill>
                  <a:schemeClr val="accent5">
                    <a:lumMod val="50000"/>
                  </a:schemeClr>
                </a:solidFill>
              </a:rPr>
              <a:t>language</a:t>
            </a:r>
            <a:r>
              <a:rPr lang="de-AT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de-AT" dirty="0" err="1">
                <a:solidFill>
                  <a:schemeClr val="accent5">
                    <a:lumMod val="50000"/>
                  </a:schemeClr>
                </a:solidFill>
              </a:rPr>
              <a:t>education</a:t>
            </a:r>
            <a:r>
              <a:rPr lang="de-AT" dirty="0">
                <a:solidFill>
                  <a:schemeClr val="accent5">
                    <a:lumMod val="50000"/>
                  </a:schemeClr>
                </a:solidFill>
              </a:rPr>
              <a:t>:</a:t>
            </a:r>
            <a:br>
              <a:rPr lang="de-AT" dirty="0">
                <a:solidFill>
                  <a:schemeClr val="accent5">
                    <a:lumMod val="50000"/>
                  </a:schemeClr>
                </a:solidFill>
              </a:rPr>
            </a:br>
            <a:r>
              <a:rPr lang="de-AT" dirty="0" err="1">
                <a:solidFill>
                  <a:schemeClr val="accent5">
                    <a:lumMod val="50000"/>
                  </a:schemeClr>
                </a:solidFill>
              </a:rPr>
              <a:t>Two</a:t>
            </a:r>
            <a:r>
              <a:rPr lang="de-AT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de-AT" dirty="0" err="1">
                <a:solidFill>
                  <a:schemeClr val="accent5">
                    <a:lumMod val="50000"/>
                  </a:schemeClr>
                </a:solidFill>
              </a:rPr>
              <a:t>challenges</a:t>
            </a:r>
            <a:r>
              <a:rPr lang="de-AT" dirty="0">
                <a:solidFill>
                  <a:schemeClr val="accent5">
                    <a:lumMod val="50000"/>
                  </a:schemeClr>
                </a:solidFill>
              </a:rPr>
              <a:t>, </a:t>
            </a:r>
            <a:r>
              <a:rPr lang="de-AT" dirty="0" err="1">
                <a:solidFill>
                  <a:schemeClr val="accent5">
                    <a:lumMod val="50000"/>
                  </a:schemeClr>
                </a:solidFill>
              </a:rPr>
              <a:t>one</a:t>
            </a:r>
            <a:r>
              <a:rPr lang="de-AT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de-AT" dirty="0" err="1">
                <a:solidFill>
                  <a:schemeClr val="accent5">
                    <a:lumMod val="50000"/>
                  </a:schemeClr>
                </a:solidFill>
              </a:rPr>
              <a:t>response</a:t>
            </a:r>
            <a:endParaRPr lang="de-AT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894083"/>
            <a:ext cx="9144000" cy="1258686"/>
          </a:xfrm>
        </p:spPr>
        <p:txBody>
          <a:bodyPr>
            <a:normAutofit/>
          </a:bodyPr>
          <a:lstStyle/>
          <a:p>
            <a:r>
              <a:rPr lang="de-AT" sz="3200" dirty="0">
                <a:solidFill>
                  <a:schemeClr val="accent5">
                    <a:lumMod val="50000"/>
                  </a:schemeClr>
                </a:solidFill>
              </a:rPr>
              <a:t>David Little</a:t>
            </a:r>
          </a:p>
          <a:p>
            <a:r>
              <a:rPr lang="de-AT" sz="3200" dirty="0" err="1">
                <a:solidFill>
                  <a:schemeClr val="accent5">
                    <a:lumMod val="50000"/>
                  </a:schemeClr>
                </a:solidFill>
              </a:rPr>
              <a:t>Trinity</a:t>
            </a:r>
            <a:r>
              <a:rPr lang="de-AT" sz="3200" dirty="0">
                <a:solidFill>
                  <a:schemeClr val="accent5">
                    <a:lumMod val="50000"/>
                  </a:schemeClr>
                </a:solidFill>
              </a:rPr>
              <a:t> College Dublin</a:t>
            </a:r>
          </a:p>
        </p:txBody>
      </p:sp>
    </p:spTree>
    <p:extLst>
      <p:ext uri="{BB962C8B-B14F-4D97-AF65-F5344CB8AC3E}">
        <p14:creationId xmlns:p14="http://schemas.microsoft.com/office/powerpoint/2010/main" val="9689949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D60B8B2A-EC0F-DD4E-9897-5CD44A88FCA7}"/>
              </a:ext>
            </a:extLst>
          </p:cNvPr>
          <p:cNvSpPr txBox="1"/>
          <p:nvPr/>
        </p:nvSpPr>
        <p:spPr>
          <a:xfrm>
            <a:off x="10200640" y="6082454"/>
            <a:ext cx="15825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CEFR-CV, p. 40</a:t>
            </a:r>
          </a:p>
        </p:txBody>
      </p:sp>
      <p:pic>
        <p:nvPicPr>
          <p:cNvPr id="3" name="Picture 2" descr="Chart, radar chart&#10;&#10;Description automatically generated">
            <a:extLst>
              <a:ext uri="{FF2B5EF4-FFF2-40B4-BE49-F238E27FC236}">
                <a16:creationId xmlns:a16="http://schemas.microsoft.com/office/drawing/2014/main" id="{52D485B9-0B54-AC48-9EBD-C48401947DF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81014" y="619493"/>
            <a:ext cx="8019626" cy="54629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14059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C99AB3-A5B1-154B-8C5C-51EF3DDEE9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65126"/>
            <a:ext cx="12192000" cy="555411"/>
          </a:xfrm>
        </p:spPr>
        <p:txBody>
          <a:bodyPr>
            <a:normAutofit/>
          </a:bodyPr>
          <a:lstStyle/>
          <a:p>
            <a:r>
              <a:rPr lang="en-US" sz="3200" b="0" dirty="0">
                <a:solidFill>
                  <a:schemeClr val="accent5">
                    <a:lumMod val="50000"/>
                  </a:schemeClr>
                </a:solidFill>
                <a:latin typeface="+mj-lt"/>
              </a:rPr>
              <a:t>So how do we respond to the twin challenges that Covid-19 poses? 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4699A4B2-F616-3140-8921-4414DA7C41EA}"/>
              </a:ext>
            </a:extLst>
          </p:cNvPr>
          <p:cNvSpPr/>
          <p:nvPr/>
        </p:nvSpPr>
        <p:spPr>
          <a:xfrm>
            <a:off x="313113" y="999422"/>
            <a:ext cx="5516188" cy="2597665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b="1" i="1" dirty="0">
                <a:solidFill>
                  <a:schemeClr val="accent5">
                    <a:lumMod val="20000"/>
                    <a:lumOff val="80000"/>
                  </a:schemeClr>
                </a:solidFill>
              </a:rPr>
              <a:t>At the level of policy</a:t>
            </a:r>
          </a:p>
          <a:p>
            <a:pPr marL="180975" indent="-180975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accent5">
                    <a:lumMod val="20000"/>
                    <a:lumOff val="80000"/>
                  </a:schemeClr>
                </a:solidFill>
              </a:rPr>
              <a:t>State or restate communicative curriculum goals in “can do” terms; summarize as a learner profile</a:t>
            </a:r>
          </a:p>
        </p:txBody>
      </p:sp>
    </p:spTree>
    <p:extLst>
      <p:ext uri="{BB962C8B-B14F-4D97-AF65-F5344CB8AC3E}">
        <p14:creationId xmlns:p14="http://schemas.microsoft.com/office/powerpoint/2010/main" val="54013697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C99AB3-A5B1-154B-8C5C-51EF3DDEE9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65126"/>
            <a:ext cx="12192000" cy="555411"/>
          </a:xfrm>
        </p:spPr>
        <p:txBody>
          <a:bodyPr>
            <a:normAutofit/>
          </a:bodyPr>
          <a:lstStyle/>
          <a:p>
            <a:r>
              <a:rPr lang="en-US" sz="3200" b="0" dirty="0">
                <a:solidFill>
                  <a:schemeClr val="accent5">
                    <a:lumMod val="50000"/>
                  </a:schemeClr>
                </a:solidFill>
                <a:latin typeface="+mj-lt"/>
              </a:rPr>
              <a:t>So how do we respond to the twin challenges that Covid-19 poses? 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4699A4B2-F616-3140-8921-4414DA7C41EA}"/>
              </a:ext>
            </a:extLst>
          </p:cNvPr>
          <p:cNvSpPr/>
          <p:nvPr/>
        </p:nvSpPr>
        <p:spPr>
          <a:xfrm>
            <a:off x="313113" y="999422"/>
            <a:ext cx="5516188" cy="2597665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b="1" i="1" dirty="0">
                <a:solidFill>
                  <a:schemeClr val="accent5">
                    <a:lumMod val="20000"/>
                    <a:lumOff val="80000"/>
                  </a:schemeClr>
                </a:solidFill>
              </a:rPr>
              <a:t>At the level of policy</a:t>
            </a:r>
          </a:p>
          <a:p>
            <a:pPr marL="180975" indent="-180975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accent5">
                    <a:lumMod val="20000"/>
                    <a:lumOff val="80000"/>
                  </a:schemeClr>
                </a:solidFill>
              </a:rPr>
              <a:t>State or restate communicative curriculum goals in “can do” terms; summarize as a learner profile</a:t>
            </a:r>
          </a:p>
          <a:p>
            <a:pPr marL="180975" indent="-180975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accent5">
                    <a:lumMod val="20000"/>
                    <a:lumOff val="80000"/>
                  </a:schemeClr>
                </a:solidFill>
              </a:rPr>
              <a:t>Use checklists of “I can” descriptors to capture the learning trajectory of the curriculum and support detailed record-keeping by teachers</a:t>
            </a:r>
          </a:p>
        </p:txBody>
      </p:sp>
    </p:spTree>
    <p:extLst>
      <p:ext uri="{BB962C8B-B14F-4D97-AF65-F5344CB8AC3E}">
        <p14:creationId xmlns:p14="http://schemas.microsoft.com/office/powerpoint/2010/main" val="205553899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Table&#10;&#10;Description automatically generated">
            <a:extLst>
              <a:ext uri="{FF2B5EF4-FFF2-40B4-BE49-F238E27FC236}">
                <a16:creationId xmlns:a16="http://schemas.microsoft.com/office/drawing/2014/main" id="{7710F9C5-3DD5-284E-B90A-05E29267C0B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80962" y="402291"/>
            <a:ext cx="8290983" cy="60534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426100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Table&#10;&#10;Description automatically generated">
            <a:extLst>
              <a:ext uri="{FF2B5EF4-FFF2-40B4-BE49-F238E27FC236}">
                <a16:creationId xmlns:a16="http://schemas.microsoft.com/office/drawing/2014/main" id="{E57B4986-DB32-0F4A-A33E-5797B9C1CF8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1629" y="552027"/>
            <a:ext cx="9184183" cy="57539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700161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C99AB3-A5B1-154B-8C5C-51EF3DDEE9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65126"/>
            <a:ext cx="12192000" cy="555411"/>
          </a:xfrm>
        </p:spPr>
        <p:txBody>
          <a:bodyPr>
            <a:normAutofit/>
          </a:bodyPr>
          <a:lstStyle/>
          <a:p>
            <a:r>
              <a:rPr lang="en-US" sz="3200" b="0" dirty="0">
                <a:solidFill>
                  <a:schemeClr val="accent5">
                    <a:lumMod val="50000"/>
                  </a:schemeClr>
                </a:solidFill>
                <a:latin typeface="+mj-lt"/>
              </a:rPr>
              <a:t>So how do we respond to the twin challenges that Covid-19 poses? 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4699A4B2-F616-3140-8921-4414DA7C41EA}"/>
              </a:ext>
            </a:extLst>
          </p:cNvPr>
          <p:cNvSpPr/>
          <p:nvPr/>
        </p:nvSpPr>
        <p:spPr>
          <a:xfrm>
            <a:off x="313113" y="999422"/>
            <a:ext cx="5516188" cy="2597665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b="1" i="1" dirty="0">
                <a:solidFill>
                  <a:schemeClr val="accent5">
                    <a:lumMod val="20000"/>
                    <a:lumOff val="80000"/>
                  </a:schemeClr>
                </a:solidFill>
              </a:rPr>
              <a:t>At the level of policy</a:t>
            </a:r>
          </a:p>
          <a:p>
            <a:pPr marL="180975" indent="-180975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accent5">
                    <a:lumMod val="20000"/>
                    <a:lumOff val="80000"/>
                  </a:schemeClr>
                </a:solidFill>
              </a:rPr>
              <a:t>State or restate communicative curriculum goals in “can do” terms; summarize as a learner profile</a:t>
            </a:r>
          </a:p>
          <a:p>
            <a:pPr marL="180975" indent="-180975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accent5">
                    <a:lumMod val="20000"/>
                    <a:lumOff val="80000"/>
                  </a:schemeClr>
                </a:solidFill>
              </a:rPr>
              <a:t>Use checklists of “I can” descriptors to capture the learning trajectory of the curriculum and support detailed record-keeping by teachers</a:t>
            </a:r>
          </a:p>
        </p:txBody>
      </p:sp>
    </p:spTree>
    <p:extLst>
      <p:ext uri="{BB962C8B-B14F-4D97-AF65-F5344CB8AC3E}">
        <p14:creationId xmlns:p14="http://schemas.microsoft.com/office/powerpoint/2010/main" val="416630676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C99AB3-A5B1-154B-8C5C-51EF3DDEE9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65126"/>
            <a:ext cx="12192000" cy="555411"/>
          </a:xfrm>
        </p:spPr>
        <p:txBody>
          <a:bodyPr>
            <a:normAutofit/>
          </a:bodyPr>
          <a:lstStyle/>
          <a:p>
            <a:r>
              <a:rPr lang="en-US" sz="3200" b="0" dirty="0">
                <a:solidFill>
                  <a:schemeClr val="accent5">
                    <a:lumMod val="50000"/>
                  </a:schemeClr>
                </a:solidFill>
                <a:latin typeface="+mj-lt"/>
              </a:rPr>
              <a:t>So how do we respond to the twin challenges that Covid-19 poses? 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4699A4B2-F616-3140-8921-4414DA7C41EA}"/>
              </a:ext>
            </a:extLst>
          </p:cNvPr>
          <p:cNvSpPr/>
          <p:nvPr/>
        </p:nvSpPr>
        <p:spPr>
          <a:xfrm>
            <a:off x="313113" y="999422"/>
            <a:ext cx="5516188" cy="2597665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b="1" i="1" dirty="0">
                <a:solidFill>
                  <a:schemeClr val="accent5">
                    <a:lumMod val="20000"/>
                    <a:lumOff val="80000"/>
                  </a:schemeClr>
                </a:solidFill>
              </a:rPr>
              <a:t>At the level of policy</a:t>
            </a:r>
          </a:p>
          <a:p>
            <a:pPr marL="180975" indent="-180975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accent5">
                    <a:lumMod val="20000"/>
                    <a:lumOff val="80000"/>
                  </a:schemeClr>
                </a:solidFill>
              </a:rPr>
              <a:t>State or restate communicative curriculum goals in “can do” terms; summarize as a learner profile</a:t>
            </a:r>
          </a:p>
          <a:p>
            <a:pPr marL="180975" indent="-180975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accent5">
                    <a:lumMod val="20000"/>
                    <a:lumOff val="80000"/>
                  </a:schemeClr>
                </a:solidFill>
              </a:rPr>
              <a:t>Use checklists of “I can” descriptors to capture the learning trajectory of the curriculum and support detailed record-keeping by teachers</a:t>
            </a:r>
          </a:p>
          <a:p>
            <a:pPr marL="180975" indent="-180975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accent5">
                    <a:lumMod val="20000"/>
                    <a:lumOff val="80000"/>
                  </a:schemeClr>
                </a:solidFill>
              </a:rPr>
              <a:t>Specify the range of spoken and written texts learners are expected to work with at the various curriculum levels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CF05C1EB-D588-7E4C-B286-0E3BC8F51733}"/>
              </a:ext>
            </a:extLst>
          </p:cNvPr>
          <p:cNvSpPr/>
          <p:nvPr/>
        </p:nvSpPr>
        <p:spPr>
          <a:xfrm>
            <a:off x="7179140" y="1020572"/>
            <a:ext cx="4645959" cy="2149348"/>
          </a:xfrm>
          <a:prstGeom prst="rect">
            <a:avLst/>
          </a:prstGeom>
          <a:ln>
            <a:solidFill>
              <a:schemeClr val="accent6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b="1" i="1" dirty="0"/>
              <a:t>Public exams</a:t>
            </a:r>
            <a:endParaRPr lang="en-US" dirty="0"/>
          </a:p>
          <a:p>
            <a:pPr marL="180975" indent="-180975">
              <a:buFont typeface="Arial" panose="020B0604020202020204" pitchFamily="34" charset="0"/>
              <a:buChar char="•"/>
            </a:pPr>
            <a:r>
              <a:rPr lang="en-US" dirty="0"/>
              <a:t>Ensure that the exams are an adequate measure of the learning trajectory described by the curriculum</a:t>
            </a:r>
          </a:p>
          <a:p>
            <a:pPr marL="180975" indent="-180975">
              <a:buFont typeface="Arial" panose="020B0604020202020204" pitchFamily="34" charset="0"/>
              <a:buChar char="•"/>
            </a:pPr>
            <a:r>
              <a:rPr lang="en-US" dirty="0"/>
              <a:t>Share rating criteria and scoring schemes with schools so that they can share them with students</a:t>
            </a:r>
          </a:p>
        </p:txBody>
      </p: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B78106E2-F9A7-CF4F-8784-2A8C92BF6A15}"/>
              </a:ext>
            </a:extLst>
          </p:cNvPr>
          <p:cNvCxnSpPr>
            <a:cxnSpLocks/>
          </p:cNvCxnSpPr>
          <p:nvPr/>
        </p:nvCxnSpPr>
        <p:spPr>
          <a:xfrm flipH="1">
            <a:off x="5829301" y="2144806"/>
            <a:ext cx="1331258" cy="0"/>
          </a:xfrm>
          <a:prstGeom prst="straightConnector1">
            <a:avLst/>
          </a:prstGeom>
          <a:ln w="76200">
            <a:solidFill>
              <a:srgbClr val="C0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ctangle 19">
            <a:extLst>
              <a:ext uri="{FF2B5EF4-FFF2-40B4-BE49-F238E27FC236}">
                <a16:creationId xmlns:a16="http://schemas.microsoft.com/office/drawing/2014/main" id="{73C9A6A1-BC23-3E41-BD8A-B85B48DA3893}"/>
              </a:ext>
            </a:extLst>
          </p:cNvPr>
          <p:cNvSpPr/>
          <p:nvPr/>
        </p:nvSpPr>
        <p:spPr>
          <a:xfrm>
            <a:off x="313113" y="3938190"/>
            <a:ext cx="5569976" cy="2375205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b="1" i="1" dirty="0">
                <a:solidFill>
                  <a:schemeClr val="accent5">
                    <a:lumMod val="20000"/>
                    <a:lumOff val="80000"/>
                  </a:schemeClr>
                </a:solidFill>
              </a:rPr>
              <a:t>At the level of practice</a:t>
            </a:r>
          </a:p>
          <a:p>
            <a:pPr marL="180975" indent="-180975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accent5">
                    <a:lumMod val="20000"/>
                    <a:lumOff val="80000"/>
                  </a:schemeClr>
                </a:solidFill>
              </a:rPr>
              <a:t>Introduce learners to checklists of “I can” descriptors </a:t>
            </a:r>
          </a:p>
          <a:p>
            <a:pPr marL="180975" indent="-180975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accent5">
                    <a:lumMod val="20000"/>
                    <a:lumOff val="80000"/>
                  </a:schemeClr>
                </a:solidFill>
              </a:rPr>
              <a:t>Engage teachers and learners in the development of tools – learning diaries, logbooks, portfolios – that help them manage their own learning</a:t>
            </a:r>
          </a:p>
          <a:p>
            <a:pPr marL="180975" indent="-180975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accent5">
                    <a:lumMod val="20000"/>
                    <a:lumOff val="80000"/>
                  </a:schemeClr>
                </a:solidFill>
              </a:rPr>
              <a:t>Adopt learning activities that are easy to relate to the checklist descriptors</a:t>
            </a:r>
          </a:p>
          <a:p>
            <a:pPr marL="180975" indent="-180975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accent5">
                    <a:lumMod val="20000"/>
                    <a:lumOff val="80000"/>
                  </a:schemeClr>
                </a:solidFill>
              </a:rPr>
              <a:t>Develop learners’ skills of self-assessment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1D7FE219-129B-BD4C-9129-F11F22F6D967}"/>
              </a:ext>
            </a:extLst>
          </p:cNvPr>
          <p:cNvSpPr/>
          <p:nvPr/>
        </p:nvSpPr>
        <p:spPr>
          <a:xfrm>
            <a:off x="7179140" y="3938190"/>
            <a:ext cx="4645959" cy="2377745"/>
          </a:xfrm>
          <a:prstGeom prst="rect">
            <a:avLst/>
          </a:prstGeom>
          <a:ln>
            <a:solidFill>
              <a:schemeClr val="accent6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b="1" i="1" dirty="0"/>
              <a:t>Include alternative modes of assessment in awarding overall grades</a:t>
            </a:r>
            <a:endParaRPr lang="en-US" dirty="0"/>
          </a:p>
          <a:p>
            <a:pPr marL="180975" indent="-180975">
              <a:buFont typeface="Arial" panose="020B0604020202020204" pitchFamily="34" charset="0"/>
              <a:buChar char="•"/>
            </a:pPr>
            <a:r>
              <a:rPr lang="en-US" dirty="0"/>
              <a:t>Projects that display students’ skills in speaking, writing and interaction</a:t>
            </a:r>
          </a:p>
          <a:p>
            <a:pPr marL="180975" indent="-180975">
              <a:buFont typeface="Arial" panose="020B0604020202020204" pitchFamily="34" charset="0"/>
              <a:buChar char="•"/>
            </a:pPr>
            <a:r>
              <a:rPr lang="en-US" dirty="0"/>
              <a:t>Adapt rating criteria and scoring schemes from public exams</a:t>
            </a:r>
          </a:p>
          <a:p>
            <a:pPr marL="180975" indent="-180975">
              <a:buFont typeface="Arial" panose="020B0604020202020204" pitchFamily="34" charset="0"/>
              <a:buChar char="•"/>
            </a:pPr>
            <a:r>
              <a:rPr lang="en-US" dirty="0"/>
              <a:t>Establish networks of schools to moderate students’ course work</a:t>
            </a:r>
          </a:p>
          <a:p>
            <a:pPr marL="180975" indent="-180975">
              <a:buFont typeface="Arial" panose="020B0604020202020204" pitchFamily="34" charset="0"/>
              <a:buChar char="•"/>
            </a:pPr>
            <a:endParaRPr lang="en-US" dirty="0"/>
          </a:p>
        </p:txBody>
      </p: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FB0FEC52-463E-6F41-B4C0-7D0D504F3FC9}"/>
              </a:ext>
            </a:extLst>
          </p:cNvPr>
          <p:cNvCxnSpPr>
            <a:cxnSpLocks/>
          </p:cNvCxnSpPr>
          <p:nvPr/>
        </p:nvCxnSpPr>
        <p:spPr>
          <a:xfrm flipH="1">
            <a:off x="5869643" y="5040405"/>
            <a:ext cx="1331258" cy="0"/>
          </a:xfrm>
          <a:prstGeom prst="straightConnector1">
            <a:avLst/>
          </a:prstGeom>
          <a:ln w="76200">
            <a:solidFill>
              <a:srgbClr val="C0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703D4F5A-0B1C-4E49-9E2F-7C1E0A15E824}"/>
              </a:ext>
            </a:extLst>
          </p:cNvPr>
          <p:cNvCxnSpPr>
            <a:cxnSpLocks/>
          </p:cNvCxnSpPr>
          <p:nvPr/>
        </p:nvCxnSpPr>
        <p:spPr>
          <a:xfrm>
            <a:off x="9358506" y="3169920"/>
            <a:ext cx="0" cy="768270"/>
          </a:xfrm>
          <a:prstGeom prst="straightConnector1">
            <a:avLst/>
          </a:prstGeom>
          <a:ln w="76200">
            <a:solidFill>
              <a:srgbClr val="C0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A33548E8-62FD-054E-AEE8-F348F7DAA192}"/>
              </a:ext>
            </a:extLst>
          </p:cNvPr>
          <p:cNvCxnSpPr>
            <a:cxnSpLocks/>
          </p:cNvCxnSpPr>
          <p:nvPr/>
        </p:nvCxnSpPr>
        <p:spPr>
          <a:xfrm>
            <a:off x="5847882" y="2424853"/>
            <a:ext cx="1312677" cy="2288341"/>
          </a:xfrm>
          <a:prstGeom prst="straightConnector1">
            <a:avLst/>
          </a:prstGeom>
          <a:ln w="76200">
            <a:solidFill>
              <a:srgbClr val="C0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4A243868-1F42-DE43-BB5B-CF9BA2FDCFA3}"/>
              </a:ext>
            </a:extLst>
          </p:cNvPr>
          <p:cNvCxnSpPr>
            <a:cxnSpLocks/>
          </p:cNvCxnSpPr>
          <p:nvPr/>
        </p:nvCxnSpPr>
        <p:spPr>
          <a:xfrm flipH="1">
            <a:off x="5883089" y="2364940"/>
            <a:ext cx="1296051" cy="2301887"/>
          </a:xfrm>
          <a:prstGeom prst="straightConnector1">
            <a:avLst/>
          </a:prstGeom>
          <a:ln w="76200">
            <a:solidFill>
              <a:srgbClr val="C0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210256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build="p" animBg="1"/>
      <p:bldP spid="20" grpId="0" build="p" animBg="1"/>
      <p:bldP spid="21" grpId="0" build="p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50244" y="2087441"/>
            <a:ext cx="8291512" cy="648147"/>
          </a:xfrm>
        </p:spPr>
        <p:txBody>
          <a:bodyPr/>
          <a:lstStyle/>
          <a:p>
            <a:pPr algn="ctr"/>
            <a:r>
              <a:rPr lang="en-US" sz="3600" b="1" dirty="0">
                <a:solidFill>
                  <a:schemeClr val="accent5">
                    <a:lumMod val="50000"/>
                  </a:schemeClr>
                </a:solidFill>
              </a:rPr>
              <a:t>Over to you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 bwMode="auto">
          <a:xfrm>
            <a:off x="2792627" y="2735588"/>
            <a:ext cx="7235294" cy="13868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dirty="0">
                <a:solidFill>
                  <a:schemeClr val="accent5">
                    <a:lumMod val="50000"/>
                  </a:schemeClr>
                </a:solidFill>
              </a:rPr>
              <a:t>Are these ideas worth exploring further?</a:t>
            </a:r>
          </a:p>
          <a:p>
            <a:r>
              <a:rPr lang="en-US" sz="2800" dirty="0">
                <a:solidFill>
                  <a:schemeClr val="accent5">
                    <a:lumMod val="50000"/>
                  </a:schemeClr>
                </a:solidFill>
              </a:rPr>
              <a:t>If yes, how should we proceed?</a:t>
            </a:r>
          </a:p>
        </p:txBody>
      </p:sp>
    </p:spTree>
    <p:extLst>
      <p:ext uri="{BB962C8B-B14F-4D97-AF65-F5344CB8AC3E}">
        <p14:creationId xmlns:p14="http://schemas.microsoft.com/office/powerpoint/2010/main" val="37637827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57CA74-4467-8F46-B041-418E885573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4785" y="851926"/>
            <a:ext cx="9222430" cy="5412307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Even with the development of vaccines, no one knows when the world will find a solution to the Covid-19 problem</a:t>
            </a:r>
          </a:p>
          <a:p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No one knows if we shall ever return to what we thought of as normal life</a:t>
            </a:r>
          </a:p>
          <a:p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It is not too soon to confront the educational challenges Covid-19 has brought and search for effective responses</a:t>
            </a:r>
          </a:p>
          <a:p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The purpose of this webinar: to outline a single, integrated response to two challenges Covid-19 has brought to language education:</a:t>
            </a:r>
          </a:p>
          <a:p>
            <a:pPr lvl="1">
              <a:buFont typeface="System Font Regular"/>
              <a:buChar char="–"/>
            </a:pP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Public examinations</a:t>
            </a:r>
          </a:p>
          <a:p>
            <a:pPr lvl="1">
              <a:buFont typeface="System Font Regular"/>
              <a:buChar char="–"/>
            </a:pP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Distance learning</a:t>
            </a:r>
          </a:p>
        </p:txBody>
      </p:sp>
    </p:spTree>
    <p:extLst>
      <p:ext uri="{BB962C8B-B14F-4D97-AF65-F5344CB8AC3E}">
        <p14:creationId xmlns:p14="http://schemas.microsoft.com/office/powerpoint/2010/main" val="14295375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98A5B3-11CD-974B-B202-6F33DB7F69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48117"/>
            <a:ext cx="10515600" cy="693324"/>
          </a:xfrm>
        </p:spPr>
        <p:txBody>
          <a:bodyPr>
            <a:normAutofit/>
          </a:bodyPr>
          <a:lstStyle/>
          <a:p>
            <a:r>
              <a:rPr lang="en-US" sz="3200" b="0" dirty="0">
                <a:solidFill>
                  <a:schemeClr val="accent5">
                    <a:lumMod val="50000"/>
                  </a:schemeClr>
                </a:solidFill>
                <a:latin typeface="+mj-lt"/>
              </a:rPr>
              <a:t>The two challenges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FBB992-5BEE-BD47-907F-1904DDCF339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53970" y="841441"/>
            <a:ext cx="5365830" cy="564038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dirty="0">
                <a:solidFill>
                  <a:schemeClr val="accent5">
                    <a:lumMod val="50000"/>
                  </a:schemeClr>
                </a:solidFill>
              </a:rPr>
              <a:t>1. Public examinations</a:t>
            </a:r>
          </a:p>
          <a:p>
            <a:r>
              <a:rPr lang="en-US" sz="2400" dirty="0">
                <a:solidFill>
                  <a:schemeClr val="accent5">
                    <a:lumMod val="50000"/>
                  </a:schemeClr>
                </a:solidFill>
              </a:rPr>
              <a:t>Widespread cancellation of public exams has thrown education systems into chaos</a:t>
            </a:r>
          </a:p>
          <a:p>
            <a:r>
              <a:rPr lang="en-US" sz="2400" dirty="0">
                <a:solidFill>
                  <a:schemeClr val="accent5">
                    <a:lumMod val="50000"/>
                  </a:schemeClr>
                </a:solidFill>
              </a:rPr>
              <a:t>Algorithms are no substitute for student performance – and the very fact that they are used raises awkward questions of validity and reliability</a:t>
            </a:r>
          </a:p>
          <a:p>
            <a:r>
              <a:rPr lang="en-US" sz="2400" dirty="0">
                <a:solidFill>
                  <a:schemeClr val="accent5">
                    <a:lumMod val="50000"/>
                  </a:schemeClr>
                </a:solidFill>
              </a:rPr>
              <a:t>In most education systems teacher grades for language exams cannot be translated into a summary description of students’ proficiency</a:t>
            </a:r>
          </a:p>
          <a:p>
            <a:r>
              <a:rPr lang="en-US" sz="2400" dirty="0">
                <a:solidFill>
                  <a:schemeClr val="accent5">
                    <a:lumMod val="50000"/>
                  </a:schemeClr>
                </a:solidFill>
              </a:rPr>
              <a:t>When reliance on teacher grades leads to “grade inflation”, this is the fault of the system, not of teachers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530D2C9-A404-AA48-A956-0F6AA1E636A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841441"/>
            <a:ext cx="5544312" cy="552178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solidFill>
                  <a:schemeClr val="accent5">
                    <a:lumMod val="50000"/>
                  </a:schemeClr>
                </a:solidFill>
              </a:rPr>
              <a:t>2. Distance learning</a:t>
            </a:r>
          </a:p>
          <a:p>
            <a:r>
              <a:rPr lang="en-US" sz="2400" dirty="0">
                <a:solidFill>
                  <a:schemeClr val="accent5">
                    <a:lumMod val="50000"/>
                  </a:schemeClr>
                </a:solidFill>
              </a:rPr>
              <a:t>Effective distance learning requires much more than a reliable laptop, a stable internet connection and a quiet room</a:t>
            </a:r>
          </a:p>
          <a:p>
            <a:r>
              <a:rPr lang="en-US" sz="2400" dirty="0">
                <a:solidFill>
                  <a:schemeClr val="accent5">
                    <a:lumMod val="50000"/>
                  </a:schemeClr>
                </a:solidFill>
              </a:rPr>
              <a:t>To what extent are students capable of being </a:t>
            </a:r>
            <a:r>
              <a:rPr lang="en-US" sz="2400" b="1" i="1" dirty="0">
                <a:solidFill>
                  <a:schemeClr val="accent5">
                    <a:lumMod val="50000"/>
                  </a:schemeClr>
                </a:solidFill>
              </a:rPr>
              <a:t>autonomous learners</a:t>
            </a:r>
            <a:r>
              <a:rPr lang="en-US" sz="2400" dirty="0">
                <a:solidFill>
                  <a:schemeClr val="accent5">
                    <a:lumMod val="50000"/>
                  </a:schemeClr>
                </a:solidFill>
              </a:rPr>
              <a:t>?</a:t>
            </a:r>
          </a:p>
          <a:p>
            <a:r>
              <a:rPr lang="en-US" sz="2400" dirty="0">
                <a:solidFill>
                  <a:schemeClr val="accent5">
                    <a:lumMod val="50000"/>
                  </a:schemeClr>
                </a:solidFill>
              </a:rPr>
              <a:t>How effectively do we help them to </a:t>
            </a:r>
            <a:r>
              <a:rPr lang="en-US" sz="2400" b="1" i="1" dirty="0">
                <a:solidFill>
                  <a:schemeClr val="accent5">
                    <a:lumMod val="50000"/>
                  </a:schemeClr>
                </a:solidFill>
              </a:rPr>
              <a:t>develop skills of self-management</a:t>
            </a:r>
            <a:r>
              <a:rPr lang="en-US" sz="2400" dirty="0">
                <a:solidFill>
                  <a:schemeClr val="accent5">
                    <a:lumMod val="50000"/>
                  </a:schemeClr>
                </a:solidFill>
              </a:rPr>
              <a:t>? </a:t>
            </a:r>
          </a:p>
          <a:p>
            <a:r>
              <a:rPr lang="en-US" sz="2400" dirty="0">
                <a:solidFill>
                  <a:schemeClr val="accent5">
                    <a:lumMod val="50000"/>
                  </a:schemeClr>
                </a:solidFill>
              </a:rPr>
              <a:t>Are we providing them with </a:t>
            </a:r>
            <a:r>
              <a:rPr lang="en-US" sz="2400" b="1" i="1" dirty="0">
                <a:solidFill>
                  <a:schemeClr val="accent5">
                    <a:lumMod val="50000"/>
                  </a:schemeClr>
                </a:solidFill>
              </a:rPr>
              <a:t>appropriate tools</a:t>
            </a:r>
            <a:r>
              <a:rPr lang="en-US" sz="2400" dirty="0">
                <a:solidFill>
                  <a:schemeClr val="accent5">
                    <a:lumMod val="50000"/>
                  </a:schemeClr>
                </a:solidFill>
              </a:rPr>
              <a:t>?</a:t>
            </a:r>
          </a:p>
          <a:p>
            <a:r>
              <a:rPr lang="en-US" sz="2400" dirty="0">
                <a:solidFill>
                  <a:schemeClr val="accent5">
                    <a:lumMod val="50000"/>
                  </a:schemeClr>
                </a:solidFill>
              </a:rPr>
              <a:t>As they manage their own learning, how effectively are they able to </a:t>
            </a:r>
            <a:r>
              <a:rPr lang="en-US" sz="2400" b="1" i="1" dirty="0">
                <a:solidFill>
                  <a:schemeClr val="accent5">
                    <a:lumMod val="50000"/>
                  </a:schemeClr>
                </a:solidFill>
              </a:rPr>
              <a:t>monitor their own progress in relation to </a:t>
            </a:r>
            <a:r>
              <a:rPr lang="en-US" sz="2400" b="1" i="1">
                <a:solidFill>
                  <a:schemeClr val="accent5">
                    <a:lumMod val="50000"/>
                  </a:schemeClr>
                </a:solidFill>
              </a:rPr>
              <a:t>curriculum goals</a:t>
            </a:r>
            <a:r>
              <a:rPr lang="en-US" sz="2400" b="1" dirty="0">
                <a:solidFill>
                  <a:schemeClr val="accent5">
                    <a:lumMod val="50000"/>
                  </a:schemeClr>
                </a:solidFill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32404002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C99AB3-A5B1-154B-8C5C-51EF3DDEE9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55411"/>
          </a:xfrm>
        </p:spPr>
        <p:txBody>
          <a:bodyPr>
            <a:normAutofit/>
          </a:bodyPr>
          <a:lstStyle/>
          <a:p>
            <a:r>
              <a:rPr lang="en-US" sz="3200" b="0" dirty="0">
                <a:solidFill>
                  <a:schemeClr val="accent5">
                    <a:lumMod val="50000"/>
                  </a:schemeClr>
                </a:solidFill>
                <a:latin typeface="+mj-lt"/>
              </a:rPr>
              <a:t>The CEFR/CEFR-CV to the rescue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53FC81-7E18-5F45-8DFB-3DC26A00AE4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997081"/>
            <a:ext cx="5181600" cy="517324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solidFill>
                  <a:schemeClr val="accent5">
                    <a:lumMod val="50000"/>
                  </a:schemeClr>
                </a:solidFill>
              </a:rPr>
              <a:t>Policy</a:t>
            </a:r>
          </a:p>
          <a:p>
            <a:r>
              <a:rPr lang="en-US" sz="2200" dirty="0">
                <a:solidFill>
                  <a:schemeClr val="accent5">
                    <a:lumMod val="50000"/>
                  </a:schemeClr>
                </a:solidFill>
              </a:rPr>
              <a:t>The CEFR/CEFR-CV’s illustrative scales  allow us to bring curriculum, teaching/ learning and assessment into closer alignment with one another than is usually the case </a:t>
            </a:r>
          </a:p>
          <a:p>
            <a:r>
              <a:rPr lang="en-US" sz="2200" dirty="0">
                <a:solidFill>
                  <a:schemeClr val="accent5">
                    <a:lumMod val="50000"/>
                  </a:schemeClr>
                </a:solidFill>
              </a:rPr>
              <a:t>Each “can do” statement can be used simultaneously to</a:t>
            </a:r>
          </a:p>
          <a:p>
            <a:pPr lvl="1">
              <a:buFont typeface="System Font Regular"/>
              <a:buChar char="–"/>
            </a:pPr>
            <a:r>
              <a:rPr lang="en-US" sz="1800" dirty="0">
                <a:solidFill>
                  <a:schemeClr val="accent5">
                    <a:lumMod val="50000"/>
                  </a:schemeClr>
                </a:solidFill>
              </a:rPr>
              <a:t>specify a learning outcome</a:t>
            </a:r>
          </a:p>
          <a:p>
            <a:pPr lvl="1">
              <a:buFont typeface="System Font Regular"/>
              <a:buChar char="–"/>
            </a:pPr>
            <a:r>
              <a:rPr lang="en-US" sz="1800" dirty="0">
                <a:solidFill>
                  <a:schemeClr val="accent5">
                    <a:lumMod val="50000"/>
                  </a:schemeClr>
                </a:solidFill>
              </a:rPr>
              <a:t>provide a learning focus</a:t>
            </a:r>
          </a:p>
          <a:p>
            <a:pPr lvl="1">
              <a:buFont typeface="System Font Regular"/>
              <a:buChar char="–"/>
            </a:pPr>
            <a:r>
              <a:rPr lang="en-US" sz="1800" dirty="0">
                <a:solidFill>
                  <a:schemeClr val="accent5">
                    <a:lumMod val="50000"/>
                  </a:schemeClr>
                </a:solidFill>
              </a:rPr>
              <a:t>imply an assessment task</a:t>
            </a:r>
          </a:p>
          <a:p>
            <a:r>
              <a:rPr lang="en-US" sz="2200" dirty="0">
                <a:solidFill>
                  <a:schemeClr val="accent5">
                    <a:lumMod val="50000"/>
                  </a:schemeClr>
                </a:solidFill>
              </a:rPr>
              <a:t>Because “can do” descriptors focus on </a:t>
            </a:r>
            <a:r>
              <a:rPr lang="en-US" sz="2200" b="1" i="1" dirty="0">
                <a:solidFill>
                  <a:schemeClr val="accent5">
                    <a:lumMod val="50000"/>
                  </a:schemeClr>
                </a:solidFill>
              </a:rPr>
              <a:t>behaviour</a:t>
            </a:r>
            <a:r>
              <a:rPr lang="en-US" sz="2200" dirty="0">
                <a:solidFill>
                  <a:schemeClr val="accent5">
                    <a:lumMod val="50000"/>
                  </a:schemeClr>
                </a:solidFill>
              </a:rPr>
              <a:t>, learners themselves can participate in the new assessment culture that these considerations imply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A052073-B8D1-AF45-87FF-41A57859F60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19800" y="997081"/>
            <a:ext cx="5450090" cy="559131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solidFill>
                  <a:schemeClr val="accent5">
                    <a:lumMod val="50000"/>
                  </a:schemeClr>
                </a:solidFill>
              </a:rPr>
              <a:t>Practice</a:t>
            </a:r>
          </a:p>
          <a:p>
            <a:r>
              <a:rPr lang="en-US" sz="2200" dirty="0">
                <a:solidFill>
                  <a:schemeClr val="accent5">
                    <a:lumMod val="50000"/>
                  </a:schemeClr>
                </a:solidFill>
              </a:rPr>
              <a:t>All Council of Europe education projects aim to help develop the individual citizen’s ability to participate, critically and proactively, in the democratic process</a:t>
            </a:r>
          </a:p>
          <a:p>
            <a:r>
              <a:rPr lang="en-US" sz="2200" dirty="0">
                <a:solidFill>
                  <a:schemeClr val="accent5">
                    <a:lumMod val="50000"/>
                  </a:schemeClr>
                </a:solidFill>
              </a:rPr>
              <a:t>The Council of Europe first introduced the concept of learner autonomy to language education (Holec 1979)</a:t>
            </a:r>
          </a:p>
          <a:p>
            <a:r>
              <a:rPr lang="en-US" sz="2200" dirty="0">
                <a:solidFill>
                  <a:schemeClr val="accent5">
                    <a:lumMod val="50000"/>
                  </a:schemeClr>
                </a:solidFill>
              </a:rPr>
              <a:t>The language user/learner described by the CEFR/CEFR-CV is autonomous by definition</a:t>
            </a:r>
          </a:p>
          <a:p>
            <a:pPr lvl="1">
              <a:buFont typeface="System Font Regular"/>
              <a:buChar char="–"/>
            </a:pPr>
            <a:r>
              <a:rPr lang="en-US" sz="1800" dirty="0">
                <a:solidFill>
                  <a:schemeClr val="accent5">
                    <a:lumMod val="50000"/>
                  </a:schemeClr>
                </a:solidFill>
              </a:rPr>
              <a:t>a social </a:t>
            </a:r>
            <a:r>
              <a:rPr lang="en-US" sz="1800" b="1" i="1" dirty="0">
                <a:solidFill>
                  <a:schemeClr val="accent5">
                    <a:lumMod val="50000"/>
                  </a:schemeClr>
                </a:solidFill>
              </a:rPr>
              <a:t>agent</a:t>
            </a:r>
            <a:r>
              <a:rPr lang="en-US" sz="1800" dirty="0">
                <a:solidFill>
                  <a:schemeClr val="accent5">
                    <a:lumMod val="50000"/>
                  </a:schemeClr>
                </a:solidFill>
              </a:rPr>
              <a:t> who has tasks to perform (cf. CEFR 2001: 9</a:t>
            </a:r>
          </a:p>
          <a:p>
            <a:pPr lvl="1">
              <a:buFont typeface="System Font Regular"/>
              <a:buChar char="–"/>
            </a:pPr>
            <a:r>
              <a:rPr lang="en-US" sz="1800" b="1" i="1" dirty="0">
                <a:solidFill>
                  <a:schemeClr val="accent5">
                    <a:lumMod val="50000"/>
                  </a:schemeClr>
                </a:solidFill>
              </a:rPr>
              <a:t>“can do” </a:t>
            </a:r>
            <a:r>
              <a:rPr lang="en-US" sz="1800" dirty="0">
                <a:solidFill>
                  <a:schemeClr val="accent5">
                    <a:lumMod val="50000"/>
                  </a:schemeClr>
                </a:solidFill>
              </a:rPr>
              <a:t>is the basis of self-management</a:t>
            </a:r>
          </a:p>
          <a:p>
            <a:r>
              <a:rPr lang="en-US" sz="2200" dirty="0">
                <a:solidFill>
                  <a:schemeClr val="accent5">
                    <a:lumMod val="50000"/>
                  </a:schemeClr>
                </a:solidFill>
              </a:rPr>
              <a:t>The European Language Portfolio was conceived as (among other things) a means of fostering learner autonomy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23388823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C99AB3-A5B1-154B-8C5C-51EF3DDEE9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55411"/>
          </a:xfrm>
        </p:spPr>
        <p:txBody>
          <a:bodyPr>
            <a:normAutofit/>
          </a:bodyPr>
          <a:lstStyle/>
          <a:p>
            <a:r>
              <a:rPr lang="en-US" sz="3200" b="0" dirty="0">
                <a:solidFill>
                  <a:schemeClr val="accent5">
                    <a:lumMod val="50000"/>
                  </a:schemeClr>
                </a:solidFill>
                <a:latin typeface="+mj-lt"/>
              </a:rPr>
              <a:t>The European Language Portfolio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53FC81-7E18-5F45-8DFB-3DC26A00AE4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997080"/>
            <a:ext cx="5181600" cy="576947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solidFill>
                  <a:schemeClr val="accent5">
                    <a:lumMod val="50000"/>
                  </a:schemeClr>
                </a:solidFill>
              </a:rPr>
              <a:t>Purpose</a:t>
            </a:r>
          </a:p>
          <a:p>
            <a:r>
              <a:rPr lang="en-US" sz="2200" dirty="0">
                <a:solidFill>
                  <a:schemeClr val="accent5">
                    <a:lumMod val="50000"/>
                  </a:schemeClr>
                </a:solidFill>
              </a:rPr>
              <a:t>To mediate the ethos of the CEFR and the values of the Council of Europe to language user/learners </a:t>
            </a:r>
          </a:p>
          <a:p>
            <a:r>
              <a:rPr lang="en-US" sz="2200" dirty="0">
                <a:solidFill>
                  <a:schemeClr val="accent5">
                    <a:lumMod val="50000"/>
                  </a:schemeClr>
                </a:solidFill>
              </a:rPr>
              <a:t>To encourage and support</a:t>
            </a:r>
          </a:p>
          <a:p>
            <a:pPr lvl="1">
              <a:buFont typeface="System Font Regular"/>
              <a:buChar char="–"/>
            </a:pPr>
            <a:r>
              <a:rPr lang="en-US" sz="1800" dirty="0">
                <a:solidFill>
                  <a:schemeClr val="accent5">
                    <a:lumMod val="50000"/>
                  </a:schemeClr>
                </a:solidFill>
              </a:rPr>
              <a:t>Learner autonomy</a:t>
            </a:r>
          </a:p>
          <a:p>
            <a:pPr lvl="1">
              <a:buFont typeface="System Font Regular"/>
              <a:buChar char="–"/>
            </a:pPr>
            <a:r>
              <a:rPr lang="en-US" sz="1800" dirty="0">
                <a:solidFill>
                  <a:schemeClr val="accent5">
                    <a:lumMod val="50000"/>
                  </a:schemeClr>
                </a:solidFill>
              </a:rPr>
              <a:t>Intercultural awareness and intercultural learning</a:t>
            </a:r>
          </a:p>
          <a:p>
            <a:pPr lvl="1">
              <a:buFont typeface="System Font Regular"/>
              <a:buChar char="–"/>
            </a:pPr>
            <a:r>
              <a:rPr lang="en-US" sz="1800" dirty="0">
                <a:solidFill>
                  <a:schemeClr val="accent5">
                    <a:lumMod val="50000"/>
                  </a:schemeClr>
                </a:solidFill>
              </a:rPr>
              <a:t>Plurilingualism</a:t>
            </a:r>
          </a:p>
          <a:p>
            <a:r>
              <a:rPr lang="en-US" sz="2200" dirty="0">
                <a:solidFill>
                  <a:schemeClr val="accent5">
                    <a:lumMod val="50000"/>
                  </a:schemeClr>
                </a:solidFill>
              </a:rPr>
              <a:t>To familiarize language user/learners with the CEFR’s action-oriented definition of language proficiency</a:t>
            </a:r>
          </a:p>
          <a:p>
            <a:pPr lvl="1">
              <a:buFont typeface="System Font Regular"/>
              <a:buChar char="–"/>
            </a:pPr>
            <a:r>
              <a:rPr lang="en-US" sz="1800" dirty="0">
                <a:solidFill>
                  <a:schemeClr val="accent5">
                    <a:lumMod val="50000"/>
                  </a:schemeClr>
                </a:solidFill>
              </a:rPr>
              <a:t>Learners use checklists of “I can” descriptors to identify learning targets and evaluate learning outcomes</a:t>
            </a:r>
          </a:p>
          <a:p>
            <a:pPr lvl="1">
              <a:buFont typeface="System Font Regular"/>
              <a:buChar char="–"/>
            </a:pPr>
            <a:r>
              <a:rPr lang="en-US" sz="1800" dirty="0">
                <a:solidFill>
                  <a:schemeClr val="accent5">
                    <a:lumMod val="50000"/>
                  </a:schemeClr>
                </a:solidFill>
              </a:rPr>
              <a:t>Goal-setting and self-assessment are the bedrock of reflective, autonomous learning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A052073-B8D1-AF45-87FF-41A57859F60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19800" y="997081"/>
            <a:ext cx="5450090" cy="559131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solidFill>
                  <a:schemeClr val="accent5">
                    <a:lumMod val="50000"/>
                  </a:schemeClr>
                </a:solidFill>
              </a:rPr>
              <a:t>A brief history</a:t>
            </a:r>
          </a:p>
          <a:p>
            <a:r>
              <a:rPr lang="en-US" sz="2200" dirty="0">
                <a:solidFill>
                  <a:schemeClr val="accent5">
                    <a:lumMod val="50000"/>
                  </a:schemeClr>
                </a:solidFill>
              </a:rPr>
              <a:t>1997: The concept of the ELP introduced along with the second draft of the CEFR at an intergovernmental conference</a:t>
            </a:r>
          </a:p>
          <a:p>
            <a:r>
              <a:rPr lang="en-US" sz="2200" dirty="0">
                <a:solidFill>
                  <a:schemeClr val="accent5">
                    <a:lumMod val="50000"/>
                  </a:schemeClr>
                </a:solidFill>
              </a:rPr>
              <a:t>1998–2000: Pilot projects carried out in 15 Council of Europe member states and by four INGOs</a:t>
            </a:r>
          </a:p>
          <a:p>
            <a:r>
              <a:rPr lang="en-US" sz="2200" dirty="0">
                <a:solidFill>
                  <a:schemeClr val="accent5">
                    <a:lumMod val="50000"/>
                  </a:schemeClr>
                </a:solidFill>
              </a:rPr>
              <a:t>2000–2009: ELP design and implementation supported by a series of eight European seminars</a:t>
            </a:r>
          </a:p>
          <a:p>
            <a:r>
              <a:rPr lang="en-US" sz="2200" dirty="0">
                <a:solidFill>
                  <a:schemeClr val="accent5">
                    <a:lumMod val="50000"/>
                  </a:schemeClr>
                </a:solidFill>
              </a:rPr>
              <a:t>2000–2010: 118 ELPs from 33 member states and six INGOs validated and accredited by the ELP Validation Committee</a:t>
            </a:r>
          </a:p>
          <a:p>
            <a:r>
              <a:rPr lang="en-US" sz="2200" dirty="0">
                <a:solidFill>
                  <a:schemeClr val="accent5">
                    <a:lumMod val="50000"/>
                  </a:schemeClr>
                </a:solidFill>
              </a:rPr>
              <a:t>2011–2014: 23 further ELPs registered by the Council of Europe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19739174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C99AB3-A5B1-154B-8C5C-51EF3DDEE9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55411"/>
          </a:xfrm>
        </p:spPr>
        <p:txBody>
          <a:bodyPr>
            <a:normAutofit/>
          </a:bodyPr>
          <a:lstStyle/>
          <a:p>
            <a:r>
              <a:rPr lang="en-US" sz="3200" b="0" dirty="0">
                <a:solidFill>
                  <a:schemeClr val="accent5">
                    <a:lumMod val="50000"/>
                  </a:schemeClr>
                </a:solidFill>
                <a:latin typeface="+mj-lt"/>
              </a:rPr>
              <a:t>The European Language Portfolio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53FC81-7E18-5F45-8DFB-3DC26A00AE4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997081"/>
            <a:ext cx="5181600" cy="5645121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dirty="0">
                <a:solidFill>
                  <a:schemeClr val="accent5">
                    <a:lumMod val="50000"/>
                  </a:schemeClr>
                </a:solidFill>
              </a:rPr>
              <a:t>Obstacles to widespread use</a:t>
            </a:r>
          </a:p>
          <a:p>
            <a:r>
              <a:rPr lang="en-US" sz="2400" dirty="0">
                <a:solidFill>
                  <a:schemeClr val="accent5">
                    <a:lumMod val="50000"/>
                  </a:schemeClr>
                </a:solidFill>
              </a:rPr>
              <a:t>ELP development was rarely part of a larger reform of curricula and assessment</a:t>
            </a:r>
          </a:p>
          <a:p>
            <a:pPr lvl="1">
              <a:buFont typeface="System Font Regular"/>
              <a:buChar char="–"/>
            </a:pPr>
            <a:r>
              <a:rPr lang="en-US" sz="1900" dirty="0">
                <a:solidFill>
                  <a:schemeClr val="accent5">
                    <a:lumMod val="50000"/>
                  </a:schemeClr>
                </a:solidFill>
              </a:rPr>
              <a:t>There was often a mismatch between curriculum goals and “I can” descriptors</a:t>
            </a:r>
          </a:p>
          <a:p>
            <a:r>
              <a:rPr lang="en-US" sz="2400" dirty="0">
                <a:solidFill>
                  <a:schemeClr val="accent5">
                    <a:lumMod val="50000"/>
                  </a:schemeClr>
                </a:solidFill>
              </a:rPr>
              <a:t>Official support for ELP implementation rarely continued after pilot projects</a:t>
            </a:r>
          </a:p>
          <a:p>
            <a:r>
              <a:rPr lang="en-US" sz="2400" dirty="0">
                <a:solidFill>
                  <a:schemeClr val="accent5">
                    <a:lumMod val="50000"/>
                  </a:schemeClr>
                </a:solidFill>
              </a:rPr>
              <a:t>The ELP’s focus on learner autonomy was often in conflict with dominant teaching methods</a:t>
            </a:r>
          </a:p>
          <a:p>
            <a:r>
              <a:rPr lang="en-US" sz="2400" dirty="0">
                <a:solidFill>
                  <a:schemeClr val="accent5">
                    <a:lumMod val="50000"/>
                  </a:schemeClr>
                </a:solidFill>
              </a:rPr>
              <a:t>ELP models were often too “heavy”, which brought them into conflict with textbooks</a:t>
            </a:r>
          </a:p>
          <a:p>
            <a:r>
              <a:rPr lang="en-US" sz="2400" dirty="0">
                <a:solidFill>
                  <a:schemeClr val="accent5">
                    <a:lumMod val="50000"/>
                  </a:schemeClr>
                </a:solidFill>
              </a:rPr>
              <a:t>Self-assessment, on which successful ELP use depends, was alien to most national education systems and teachers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A052073-B8D1-AF45-87FF-41A57859F60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19800" y="997081"/>
            <a:ext cx="5925922" cy="5591316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dirty="0">
                <a:solidFill>
                  <a:schemeClr val="accent5">
                    <a:lumMod val="50000"/>
                  </a:schemeClr>
                </a:solidFill>
              </a:rPr>
              <a:t>And yet …</a:t>
            </a:r>
          </a:p>
          <a:p>
            <a:r>
              <a:rPr lang="en-US" sz="2400" dirty="0">
                <a:solidFill>
                  <a:schemeClr val="accent5">
                    <a:lumMod val="50000"/>
                  </a:schemeClr>
                </a:solidFill>
              </a:rPr>
              <a:t>The pedagogical ambitions of the the CEFR </a:t>
            </a:r>
            <a:r>
              <a:rPr lang="en-US" sz="2400" i="1" dirty="0">
                <a:solidFill>
                  <a:schemeClr val="accent5">
                    <a:lumMod val="50000"/>
                  </a:schemeClr>
                </a:solidFill>
              </a:rPr>
              <a:t>Companion Volume</a:t>
            </a:r>
            <a:r>
              <a:rPr lang="en-US" sz="2400" dirty="0">
                <a:solidFill>
                  <a:schemeClr val="accent5">
                    <a:lumMod val="50000"/>
                  </a:schemeClr>
                </a:solidFill>
              </a:rPr>
              <a:t> require a renewed focus on the three goals of the ELP:</a:t>
            </a:r>
          </a:p>
          <a:p>
            <a:pPr lvl="1">
              <a:buFont typeface="System Font Regular"/>
              <a:buChar char="–"/>
            </a:pPr>
            <a:r>
              <a:rPr lang="en-US" sz="1900" dirty="0">
                <a:solidFill>
                  <a:schemeClr val="accent5">
                    <a:lumMod val="50000"/>
                  </a:schemeClr>
                </a:solidFill>
              </a:rPr>
              <a:t>Learner autonomy</a:t>
            </a:r>
          </a:p>
          <a:p>
            <a:pPr lvl="1">
              <a:buFont typeface="System Font Regular"/>
              <a:buChar char="–"/>
            </a:pPr>
            <a:r>
              <a:rPr lang="en-US" sz="1900" dirty="0">
                <a:solidFill>
                  <a:schemeClr val="accent5">
                    <a:lumMod val="50000"/>
                  </a:schemeClr>
                </a:solidFill>
              </a:rPr>
              <a:t>Intercultural awareness and intercultural learning</a:t>
            </a:r>
          </a:p>
          <a:p>
            <a:pPr lvl="1">
              <a:buFont typeface="System Font Regular"/>
              <a:buChar char="–"/>
            </a:pPr>
            <a:r>
              <a:rPr lang="en-US" sz="1900" dirty="0">
                <a:solidFill>
                  <a:schemeClr val="accent5">
                    <a:lumMod val="50000"/>
                  </a:schemeClr>
                </a:solidFill>
              </a:rPr>
              <a:t>Plurilingualism</a:t>
            </a:r>
          </a:p>
          <a:p>
            <a:r>
              <a:rPr lang="en-US" sz="2400" dirty="0">
                <a:solidFill>
                  <a:schemeClr val="accent5">
                    <a:lumMod val="50000"/>
                  </a:schemeClr>
                </a:solidFill>
              </a:rPr>
              <a:t>Most national curricula include critical thinking and learner autonomy among their key objectives</a:t>
            </a:r>
          </a:p>
          <a:p>
            <a:r>
              <a:rPr lang="en-US" sz="2400" dirty="0">
                <a:solidFill>
                  <a:schemeClr val="accent5">
                    <a:lumMod val="50000"/>
                  </a:schemeClr>
                </a:solidFill>
              </a:rPr>
              <a:t>Universities routinely claim to develop their students’ capacity for critical thinking</a:t>
            </a:r>
          </a:p>
          <a:p>
            <a:r>
              <a:rPr lang="en-US" sz="2400" dirty="0">
                <a:solidFill>
                  <a:schemeClr val="accent5">
                    <a:lumMod val="50000"/>
                  </a:schemeClr>
                </a:solidFill>
              </a:rPr>
              <a:t>The </a:t>
            </a:r>
            <a:r>
              <a:rPr lang="en-US" sz="2400" b="1" i="1" dirty="0">
                <a:solidFill>
                  <a:schemeClr val="accent5">
                    <a:lumMod val="50000"/>
                  </a:schemeClr>
                </a:solidFill>
              </a:rPr>
              <a:t>goals and spirit</a:t>
            </a:r>
            <a:r>
              <a:rPr lang="en-US" sz="2400" dirty="0">
                <a:solidFill>
                  <a:schemeClr val="accent5">
                    <a:lumMod val="50000"/>
                  </a:schemeClr>
                </a:solidFill>
              </a:rPr>
              <a:t> of the ELP should play a central role in our response to the challenges of Covid-19</a:t>
            </a:r>
          </a:p>
        </p:txBody>
      </p:sp>
    </p:spTree>
    <p:extLst>
      <p:ext uri="{BB962C8B-B14F-4D97-AF65-F5344CB8AC3E}">
        <p14:creationId xmlns:p14="http://schemas.microsoft.com/office/powerpoint/2010/main" val="18775588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C99AB3-A5B1-154B-8C5C-51EF3DDEE9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65126"/>
            <a:ext cx="12192000" cy="555411"/>
          </a:xfrm>
        </p:spPr>
        <p:txBody>
          <a:bodyPr>
            <a:normAutofit/>
          </a:bodyPr>
          <a:lstStyle/>
          <a:p>
            <a:r>
              <a:rPr lang="en-US" sz="3200" b="0" dirty="0">
                <a:solidFill>
                  <a:schemeClr val="accent5">
                    <a:lumMod val="50000"/>
                  </a:schemeClr>
                </a:solidFill>
                <a:latin typeface="+mj-lt"/>
              </a:rPr>
              <a:t>So how do we respond to the twin challenges that Covid-19 poses? 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4699A4B2-F616-3140-8921-4414DA7C41EA}"/>
              </a:ext>
            </a:extLst>
          </p:cNvPr>
          <p:cNvSpPr/>
          <p:nvPr/>
        </p:nvSpPr>
        <p:spPr>
          <a:xfrm>
            <a:off x="313113" y="999422"/>
            <a:ext cx="5516188" cy="2597665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b="1" i="1" dirty="0">
                <a:solidFill>
                  <a:schemeClr val="accent5">
                    <a:lumMod val="20000"/>
                    <a:lumOff val="80000"/>
                  </a:schemeClr>
                </a:solidFill>
              </a:rPr>
              <a:t>At the level of policy</a:t>
            </a:r>
          </a:p>
        </p:txBody>
      </p:sp>
    </p:spTree>
    <p:extLst>
      <p:ext uri="{BB962C8B-B14F-4D97-AF65-F5344CB8AC3E}">
        <p14:creationId xmlns:p14="http://schemas.microsoft.com/office/powerpoint/2010/main" val="22525777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C99AB3-A5B1-154B-8C5C-51EF3DDEE9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65126"/>
            <a:ext cx="12192000" cy="555411"/>
          </a:xfrm>
        </p:spPr>
        <p:txBody>
          <a:bodyPr>
            <a:normAutofit/>
          </a:bodyPr>
          <a:lstStyle/>
          <a:p>
            <a:r>
              <a:rPr lang="en-US" sz="3200" b="0" dirty="0">
                <a:solidFill>
                  <a:schemeClr val="accent5">
                    <a:lumMod val="50000"/>
                  </a:schemeClr>
                </a:solidFill>
                <a:latin typeface="+mj-lt"/>
              </a:rPr>
              <a:t>So how do we respond to the twin challenges that Covid-19 poses? 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4699A4B2-F616-3140-8921-4414DA7C41EA}"/>
              </a:ext>
            </a:extLst>
          </p:cNvPr>
          <p:cNvSpPr/>
          <p:nvPr/>
        </p:nvSpPr>
        <p:spPr>
          <a:xfrm>
            <a:off x="313113" y="999422"/>
            <a:ext cx="5516188" cy="2597665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b="1" i="1" dirty="0">
                <a:solidFill>
                  <a:schemeClr val="accent5">
                    <a:lumMod val="20000"/>
                    <a:lumOff val="80000"/>
                  </a:schemeClr>
                </a:solidFill>
              </a:rPr>
              <a:t>At the level of policy</a:t>
            </a:r>
          </a:p>
          <a:p>
            <a:pPr marL="180975" indent="-180975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accent5">
                    <a:lumMod val="20000"/>
                    <a:lumOff val="80000"/>
                  </a:schemeClr>
                </a:solidFill>
              </a:rPr>
              <a:t>State or restate communicative curriculum goals in “can do” terms; summarize as a learner profile</a:t>
            </a:r>
          </a:p>
        </p:txBody>
      </p:sp>
    </p:spTree>
    <p:extLst>
      <p:ext uri="{BB962C8B-B14F-4D97-AF65-F5344CB8AC3E}">
        <p14:creationId xmlns:p14="http://schemas.microsoft.com/office/powerpoint/2010/main" val="15422969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D60B8B2A-EC0F-DD4E-9897-5CD44A88FCA7}"/>
              </a:ext>
            </a:extLst>
          </p:cNvPr>
          <p:cNvSpPr txBox="1"/>
          <p:nvPr/>
        </p:nvSpPr>
        <p:spPr>
          <a:xfrm>
            <a:off x="10200640" y="6082454"/>
            <a:ext cx="15825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CEFR-CV, p. 38</a:t>
            </a:r>
          </a:p>
        </p:txBody>
      </p:sp>
      <p:pic>
        <p:nvPicPr>
          <p:cNvPr id="3" name="Picture 2" descr="Chart, radar chart&#10;&#10;Description automatically generated">
            <a:extLst>
              <a:ext uri="{FF2B5EF4-FFF2-40B4-BE49-F238E27FC236}">
                <a16:creationId xmlns:a16="http://schemas.microsoft.com/office/drawing/2014/main" id="{B89AF690-5761-3742-AB10-30A9292E083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27417" y="599356"/>
            <a:ext cx="8867205" cy="53726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5929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1215</Words>
  <Application>Microsoft Office PowerPoint</Application>
  <PresentationFormat>Widescreen</PresentationFormat>
  <Paragraphs>106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2" baseType="lpstr">
      <vt:lpstr>Arial</vt:lpstr>
      <vt:lpstr>Calibri</vt:lpstr>
      <vt:lpstr>Calibri Light</vt:lpstr>
      <vt:lpstr>System Font Regular</vt:lpstr>
      <vt:lpstr>Office Theme</vt:lpstr>
      <vt:lpstr>Covid-19 and language education: Two challenges, one response</vt:lpstr>
      <vt:lpstr>PowerPoint Presentation</vt:lpstr>
      <vt:lpstr>The two challenges</vt:lpstr>
      <vt:lpstr>The CEFR/CEFR-CV to the rescue</vt:lpstr>
      <vt:lpstr>The European Language Portfolio</vt:lpstr>
      <vt:lpstr>The European Language Portfolio</vt:lpstr>
      <vt:lpstr>So how do we respond to the twin challenges that Covid-19 poses? </vt:lpstr>
      <vt:lpstr>So how do we respond to the twin challenges that Covid-19 poses? </vt:lpstr>
      <vt:lpstr>PowerPoint Presentation</vt:lpstr>
      <vt:lpstr>PowerPoint Presentation</vt:lpstr>
      <vt:lpstr>So how do we respond to the twin challenges that Covid-19 poses? </vt:lpstr>
      <vt:lpstr>So how do we respond to the twin challenges that Covid-19 poses? </vt:lpstr>
      <vt:lpstr>PowerPoint Presentation</vt:lpstr>
      <vt:lpstr>PowerPoint Presentation</vt:lpstr>
      <vt:lpstr>So how do we respond to the twin challenges that Covid-19 poses? </vt:lpstr>
      <vt:lpstr>So how do we respond to the twin challenges that Covid-19 poses? </vt:lpstr>
      <vt:lpstr>Over to you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Christian Friedrich</dc:creator>
  <cp:lastModifiedBy>Sarah Breslin</cp:lastModifiedBy>
  <cp:revision>93</cp:revision>
  <dcterms:created xsi:type="dcterms:W3CDTF">2020-01-08T10:10:35Z</dcterms:created>
  <dcterms:modified xsi:type="dcterms:W3CDTF">2020-12-01T08:57:33Z</dcterms:modified>
</cp:coreProperties>
</file>